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0" r:id="rId17"/>
    <p:sldId id="271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16F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2177D-E650-44CB-817E-CA6353AEBBEB}" type="datetimeFigureOut">
              <a:rPr lang="pl-PL" smtClean="0"/>
              <a:pPr/>
              <a:t>30.11.2020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9FFE-776A-4568-AC4C-74273A4EC4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2177D-E650-44CB-817E-CA6353AEBBEB}" type="datetimeFigureOut">
              <a:rPr lang="pl-PL" smtClean="0"/>
              <a:pPr/>
              <a:t>30.11.2020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9FFE-776A-4568-AC4C-74273A4EC4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2177D-E650-44CB-817E-CA6353AEBBEB}" type="datetimeFigureOut">
              <a:rPr lang="pl-PL" smtClean="0"/>
              <a:pPr/>
              <a:t>30.11.2020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9FFE-776A-4568-AC4C-74273A4EC4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2177D-E650-44CB-817E-CA6353AEBBEB}" type="datetimeFigureOut">
              <a:rPr lang="pl-PL" smtClean="0"/>
              <a:pPr/>
              <a:t>30.11.2020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9FFE-776A-4568-AC4C-74273A4EC4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2177D-E650-44CB-817E-CA6353AEBBEB}" type="datetimeFigureOut">
              <a:rPr lang="pl-PL" smtClean="0"/>
              <a:pPr/>
              <a:t>30.11.2020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9FFE-776A-4568-AC4C-74273A4EC4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2177D-E650-44CB-817E-CA6353AEBBEB}" type="datetimeFigureOut">
              <a:rPr lang="pl-PL" smtClean="0"/>
              <a:pPr/>
              <a:t>30.11.2020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9FFE-776A-4568-AC4C-74273A4EC4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2177D-E650-44CB-817E-CA6353AEBBEB}" type="datetimeFigureOut">
              <a:rPr lang="pl-PL" smtClean="0"/>
              <a:pPr/>
              <a:t>30.11.2020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9FFE-776A-4568-AC4C-74273A4EC4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2177D-E650-44CB-817E-CA6353AEBBEB}" type="datetimeFigureOut">
              <a:rPr lang="pl-PL" smtClean="0"/>
              <a:pPr/>
              <a:t>30.11.2020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9FFE-776A-4568-AC4C-74273A4EC4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2177D-E650-44CB-817E-CA6353AEBBEB}" type="datetimeFigureOut">
              <a:rPr lang="pl-PL" smtClean="0"/>
              <a:pPr/>
              <a:t>30.11.2020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9FFE-776A-4568-AC4C-74273A4EC4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2177D-E650-44CB-817E-CA6353AEBBEB}" type="datetimeFigureOut">
              <a:rPr lang="pl-PL" smtClean="0"/>
              <a:pPr/>
              <a:t>30.11.2020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9FFE-776A-4568-AC4C-74273A4EC4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2177D-E650-44CB-817E-CA6353AEBBEB}" type="datetimeFigureOut">
              <a:rPr lang="pl-PL" smtClean="0"/>
              <a:pPr/>
              <a:t>30.11.2020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9FFE-776A-4568-AC4C-74273A4EC4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2177D-E650-44CB-817E-CA6353AEBBEB}" type="datetimeFigureOut">
              <a:rPr lang="pl-PL" smtClean="0"/>
              <a:pPr/>
              <a:t>30.11.2020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F9FFE-776A-4568-AC4C-74273A4EC4F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1470025"/>
          </a:xfrm>
        </p:spPr>
        <p:txBody>
          <a:bodyPr/>
          <a:lstStyle/>
          <a:p>
            <a:r>
              <a:rPr lang="pl-PL" b="1" dirty="0" smtClean="0">
                <a:solidFill>
                  <a:srgbClr val="0070C0"/>
                </a:solidFill>
              </a:rPr>
              <a:t>Władysław Stanisław Reymont</a:t>
            </a:r>
            <a:endParaRPr lang="pl-PL" b="1" dirty="0">
              <a:solidFill>
                <a:srgbClr val="0070C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5429264"/>
            <a:ext cx="6400800" cy="857256"/>
          </a:xfrm>
        </p:spPr>
        <p:txBody>
          <a:bodyPr>
            <a:normAutofit fontScale="92500" lnSpcReduction="20000"/>
          </a:bodyPr>
          <a:lstStyle/>
          <a:p>
            <a:r>
              <a:rPr lang="pl-PL" b="1" dirty="0" smtClean="0">
                <a:solidFill>
                  <a:srgbClr val="0070C0"/>
                </a:solidFill>
              </a:rPr>
              <a:t>Patron Szkoły Podstawowej </a:t>
            </a:r>
            <a:br>
              <a:rPr lang="pl-PL" b="1" dirty="0" smtClean="0">
                <a:solidFill>
                  <a:srgbClr val="0070C0"/>
                </a:solidFill>
              </a:rPr>
            </a:br>
            <a:r>
              <a:rPr lang="pl-PL" b="1" dirty="0" smtClean="0">
                <a:solidFill>
                  <a:srgbClr val="0070C0"/>
                </a:solidFill>
              </a:rPr>
              <a:t>w Rokicinach</a:t>
            </a:r>
            <a:endParaRPr lang="pl-PL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https://cdn-lubimyczytac.pl/upload/authors/14870/17928-352x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1714488"/>
            <a:ext cx="2286000" cy="325755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785926"/>
            <a:ext cx="104775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1857364"/>
            <a:ext cx="104775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85786" y="928670"/>
            <a:ext cx="48577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/>
              <a:t>Przełomem w jego karierze </a:t>
            </a: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>literackiej </a:t>
            </a:r>
            <a:r>
              <a:rPr lang="pl-PL" sz="2400" b="1" dirty="0"/>
              <a:t>stał się reportaż </a:t>
            </a: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>"</a:t>
            </a:r>
            <a:r>
              <a:rPr lang="pl-PL" sz="2400" b="1" dirty="0"/>
              <a:t>Pielgrzymka na Jasną Górę". </a:t>
            </a: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>W </a:t>
            </a:r>
            <a:r>
              <a:rPr lang="pl-PL" sz="2400" b="1" dirty="0"/>
              <a:t>setną rocznicę </a:t>
            </a:r>
            <a:r>
              <a:rPr lang="pl-PL" sz="2400" b="1" dirty="0" smtClean="0"/>
              <a:t>Insurekcji</a:t>
            </a:r>
            <a:br>
              <a:rPr lang="pl-PL" sz="2400" b="1" dirty="0" smtClean="0"/>
            </a:br>
            <a:r>
              <a:rPr lang="pl-PL" sz="2400" b="1" dirty="0" smtClean="0"/>
              <a:t> </a:t>
            </a:r>
            <a:r>
              <a:rPr lang="pl-PL" sz="2400" b="1" dirty="0"/>
              <a:t>do Częstochowy </a:t>
            </a:r>
            <a:r>
              <a:rPr lang="pl-PL" sz="2400" b="1" dirty="0" smtClean="0"/>
              <a:t>ciągnęły</a:t>
            </a:r>
            <a:br>
              <a:rPr lang="pl-PL" sz="2400" b="1" dirty="0" smtClean="0"/>
            </a:br>
            <a:r>
              <a:rPr lang="pl-PL" sz="2400" b="1" dirty="0" smtClean="0"/>
              <a:t> liczne pielgrzymki. </a:t>
            </a:r>
            <a:br>
              <a:rPr lang="pl-PL" sz="2400" b="1" dirty="0" smtClean="0"/>
            </a:br>
            <a:r>
              <a:rPr lang="pl-PL" sz="2400" b="1" dirty="0" smtClean="0"/>
              <a:t>Jako </a:t>
            </a:r>
            <a:r>
              <a:rPr lang="pl-PL" sz="2400" b="1" dirty="0"/>
              <a:t>korespondent </a:t>
            </a: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>Tygodnika </a:t>
            </a:r>
            <a:r>
              <a:rPr lang="pl-PL" sz="2400" b="1" dirty="0"/>
              <a:t>Ilustrowanego </a:t>
            </a: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>Reymont </a:t>
            </a:r>
            <a:r>
              <a:rPr lang="pl-PL" sz="2400" b="1" dirty="0"/>
              <a:t>wtopił się w tłum, </a:t>
            </a: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>przebył </a:t>
            </a:r>
            <a:r>
              <a:rPr lang="pl-PL" sz="2400" b="1" dirty="0"/>
              <a:t>całą drogę </a:t>
            </a: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>i </a:t>
            </a:r>
            <a:r>
              <a:rPr lang="pl-PL" sz="2400" b="1" dirty="0"/>
              <a:t>stworzył obraz </a:t>
            </a: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>pielgrzymującego ludu </a:t>
            </a:r>
            <a:br>
              <a:rPr lang="pl-PL" sz="2400" b="1" dirty="0" smtClean="0"/>
            </a:br>
            <a:r>
              <a:rPr lang="pl-PL" sz="2400" b="1" dirty="0" smtClean="0"/>
              <a:t>połączonego przeżyciem </a:t>
            </a:r>
            <a:br>
              <a:rPr lang="pl-PL" sz="2400" b="1" dirty="0" smtClean="0"/>
            </a:br>
            <a:r>
              <a:rPr lang="pl-PL" sz="2400" b="1" dirty="0" smtClean="0"/>
              <a:t>religijnym.</a:t>
            </a:r>
            <a:endParaRPr lang="pl-PL" sz="2400" b="1" dirty="0"/>
          </a:p>
        </p:txBody>
      </p:sp>
      <p:pic>
        <p:nvPicPr>
          <p:cNvPr id="28674" name="Picture 2" descr="Pielgrzymka do Jasnej Góry : wrażenia i notatki - Reymont Władysław  Stanisław | Polo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928670"/>
            <a:ext cx="3593600" cy="5107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14348" y="428604"/>
            <a:ext cx="8001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/>
              <a:t>W czasie następnych 10 lat Reymont napisał 4 duże powieści, które na stałe weszły do historii literatury</a:t>
            </a:r>
            <a:r>
              <a:rPr lang="pl-PL" sz="2400" b="1" dirty="0" smtClean="0"/>
              <a:t>. Były to „Komediantka”, „Chłopi”, „Ziemia obiecana”, „Rok 1794”</a:t>
            </a:r>
            <a:endParaRPr lang="pl-PL" sz="2400" b="1" dirty="0"/>
          </a:p>
        </p:txBody>
      </p:sp>
      <p:pic>
        <p:nvPicPr>
          <p:cNvPr id="27650" name="Picture 2" descr="Komediantka” - Polskie Radio Pi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2000240"/>
            <a:ext cx="2190450" cy="3129213"/>
          </a:xfrm>
          <a:prstGeom prst="rect">
            <a:avLst/>
          </a:prstGeom>
          <a:noFill/>
        </p:spPr>
      </p:pic>
      <p:pic>
        <p:nvPicPr>
          <p:cNvPr id="27652" name="Picture 4" descr="Chłopi - Reymont Władysław Stanisław | Książka w Sklepie EMPIK.C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1" y="3486806"/>
            <a:ext cx="2143140" cy="3061629"/>
          </a:xfrm>
          <a:prstGeom prst="rect">
            <a:avLst/>
          </a:prstGeom>
          <a:noFill/>
        </p:spPr>
      </p:pic>
      <p:pic>
        <p:nvPicPr>
          <p:cNvPr id="27656" name="Picture 8" descr="Ziemia obiecana | Władysław Stanisław Reymont | LITERATURA | Księgarnia  internetowa czytam.p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928802"/>
            <a:ext cx="2036438" cy="2879524"/>
          </a:xfrm>
          <a:prstGeom prst="rect">
            <a:avLst/>
          </a:prstGeom>
          <a:noFill/>
        </p:spPr>
      </p:pic>
      <p:pic>
        <p:nvPicPr>
          <p:cNvPr id="27658" name="Picture 10" descr="ROK 1794 WŁADYSŁAW REYMONT TOM III WYSYŁKA24H BDB- - 7337922170 - oficjalne  archiwum Allegr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3714752"/>
            <a:ext cx="1833587" cy="3005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714480" y="714356"/>
            <a:ext cx="6072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FF0000"/>
                </a:solidFill>
              </a:rPr>
              <a:t>Komediantka</a:t>
            </a:r>
            <a:endParaRPr lang="pl-PL" sz="2400" b="1" dirty="0">
              <a:solidFill>
                <a:srgbClr val="FF0000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28596" y="1428736"/>
            <a:ext cx="87154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Powieść </a:t>
            </a:r>
            <a:r>
              <a:rPr lang="pl-PL" sz="2400" b="1" dirty="0"/>
              <a:t> pojawiła się na łamach Kuriera Codziennego w </a:t>
            </a: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>1895 </a:t>
            </a:r>
            <a:r>
              <a:rPr lang="pl-PL" sz="2400" b="1" dirty="0" smtClean="0"/>
              <a:t>r. </a:t>
            </a:r>
            <a:r>
              <a:rPr lang="pl-PL" sz="2400" b="1" dirty="0"/>
              <a:t> Wydanie książkowe opublikowane zostało rok później. </a:t>
            </a: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>Jej </a:t>
            </a:r>
            <a:r>
              <a:rPr lang="pl-PL" sz="2400" b="1" dirty="0"/>
              <a:t>bohaterką jest Janka Orłowska, córka naczelnika stacji w małym </a:t>
            </a:r>
            <a:r>
              <a:rPr lang="pl-PL" sz="2400" b="1" dirty="0" smtClean="0"/>
              <a:t>miasteczku, która ucieka </a:t>
            </a:r>
            <a:r>
              <a:rPr lang="pl-PL" sz="2400" b="1" dirty="0"/>
              <a:t>do Warszawy, aby spróbować kariery </a:t>
            </a:r>
            <a:r>
              <a:rPr lang="pl-PL" sz="2400" b="1" dirty="0" smtClean="0"/>
              <a:t>aktorskiej. Kontynuacją </a:t>
            </a:r>
            <a:r>
              <a:rPr lang="pl-PL" sz="2400" b="1" dirty="0"/>
              <a:t>"Komediantki" była powieść "Fermenty", publikowana </a:t>
            </a:r>
            <a:r>
              <a:rPr lang="pl-PL" sz="2400" b="1" dirty="0" smtClean="0"/>
              <a:t>w </a:t>
            </a:r>
            <a:r>
              <a:rPr lang="pl-PL" sz="2400" b="1" dirty="0"/>
              <a:t>roku </a:t>
            </a:r>
            <a:r>
              <a:rPr lang="pl-PL" sz="2400" b="1" dirty="0" smtClean="0"/>
              <a:t>1896.</a:t>
            </a:r>
            <a:endParaRPr lang="pl-PL" sz="2400" b="1" dirty="0"/>
          </a:p>
        </p:txBody>
      </p:sp>
      <p:pic>
        <p:nvPicPr>
          <p:cNvPr id="26626" name="Picture 2" descr="Komediantka - E-book - Władysław Stanisław Reymont - Storyt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929066"/>
            <a:ext cx="2000264" cy="2667019"/>
          </a:xfrm>
          <a:prstGeom prst="rect">
            <a:avLst/>
          </a:prstGeom>
          <a:noFill/>
        </p:spPr>
      </p:pic>
      <p:pic>
        <p:nvPicPr>
          <p:cNvPr id="26628" name="Picture 4" descr="Fermenty - Reymont Władysław Stanisław | Ebook Sklep EMPIK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1" y="3971151"/>
            <a:ext cx="1857388" cy="26396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14348" y="428604"/>
            <a:ext cx="77153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FF0000"/>
                </a:solidFill>
              </a:rPr>
              <a:t>Ziemia obiecana</a:t>
            </a:r>
          </a:p>
          <a:p>
            <a:r>
              <a:rPr lang="pl-PL" sz="2400" dirty="0" smtClean="0"/>
              <a:t>"</a:t>
            </a:r>
            <a:r>
              <a:rPr lang="pl-PL" sz="2400" b="1" dirty="0"/>
              <a:t>Ziemia obiecana", publikowana </a:t>
            </a:r>
            <a:r>
              <a:rPr lang="pl-PL" sz="2400" b="1" dirty="0" smtClean="0"/>
              <a:t>była w </a:t>
            </a:r>
            <a:r>
              <a:rPr lang="pl-PL" sz="2400" b="1" dirty="0"/>
              <a:t>latach 1897-98 </a:t>
            </a: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>na </a:t>
            </a:r>
            <a:r>
              <a:rPr lang="pl-PL" sz="2400" b="1" dirty="0"/>
              <a:t>łamach Kuriera </a:t>
            </a:r>
            <a:r>
              <a:rPr lang="pl-PL" sz="2400" b="1" dirty="0" smtClean="0"/>
              <a:t>Warszawskiego a w </a:t>
            </a:r>
            <a:r>
              <a:rPr lang="pl-PL" sz="2400" b="1" dirty="0"/>
              <a:t>formie książkowej </a:t>
            </a:r>
            <a:r>
              <a:rPr lang="pl-PL" sz="2400" b="1" dirty="0" smtClean="0"/>
              <a:t>wydana została w</a:t>
            </a:r>
            <a:r>
              <a:rPr lang="pl-PL" sz="2400" b="1" dirty="0"/>
              <a:t> 1899 roku</a:t>
            </a:r>
            <a:r>
              <a:rPr lang="pl-PL" sz="2400" b="1" dirty="0" smtClean="0"/>
              <a:t>. Reymont stworzył </a:t>
            </a:r>
            <a:r>
              <a:rPr lang="pl-PL" sz="2400" b="1" dirty="0"/>
              <a:t>w niej </a:t>
            </a:r>
            <a:r>
              <a:rPr lang="pl-PL" sz="2400" b="1" dirty="0" smtClean="0"/>
              <a:t>obraz </a:t>
            </a:r>
            <a:r>
              <a:rPr lang="pl-PL" sz="2400" b="1" dirty="0"/>
              <a:t>rozwijającej się </a:t>
            </a:r>
            <a:r>
              <a:rPr lang="pl-PL" sz="2400" b="1" dirty="0" smtClean="0"/>
              <a:t>przemysłowej Łodzi. </a:t>
            </a:r>
            <a:r>
              <a:rPr lang="pl-PL" sz="2400" b="1" dirty="0" smtClean="0"/>
              <a:t>Bohaterami powieści uczynił </a:t>
            </a:r>
            <a:r>
              <a:rPr lang="pl-PL" sz="2400" b="1" dirty="0"/>
              <a:t>trzech przyjaciół: Karola Borowieckiego, Moryca </a:t>
            </a:r>
            <a:r>
              <a:rPr lang="pl-PL" sz="2400" b="1" dirty="0" err="1"/>
              <a:t>Welta</a:t>
            </a:r>
            <a:r>
              <a:rPr lang="pl-PL" sz="2400" b="1" dirty="0"/>
              <a:t> i Maksa Bauma </a:t>
            </a:r>
            <a:r>
              <a:rPr lang="pl-PL" sz="2400" b="1" dirty="0" smtClean="0"/>
              <a:t> </a:t>
            </a:r>
            <a:r>
              <a:rPr lang="pl-PL" sz="2400" b="1" dirty="0"/>
              <a:t>demoniczny. </a:t>
            </a:r>
          </a:p>
        </p:txBody>
      </p:sp>
      <p:pic>
        <p:nvPicPr>
          <p:cNvPr id="25602" name="Picture 2" descr="01123) ZIEMIA OBIECANA (2 TOMY) – WŁADYSŁAW REYMONT Czyrna - Sprzedajemy.p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3214686"/>
            <a:ext cx="5000660" cy="3479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85786" y="142852"/>
            <a:ext cx="76438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FF0000"/>
                </a:solidFill>
              </a:rPr>
              <a:t>Chłopi</a:t>
            </a:r>
          </a:p>
          <a:p>
            <a:pPr algn="ctr"/>
            <a:endParaRPr lang="pl-PL" sz="2400" b="1" dirty="0" smtClean="0">
              <a:solidFill>
                <a:srgbClr val="FF0000"/>
              </a:solidFill>
            </a:endParaRPr>
          </a:p>
          <a:p>
            <a:r>
              <a:rPr lang="pl-PL" sz="2400" b="1" dirty="0" smtClean="0"/>
              <a:t>Powieść powstała w latach 1892-99 Publikowana </a:t>
            </a:r>
            <a:r>
              <a:rPr lang="pl-PL" sz="2400" b="1" dirty="0"/>
              <a:t>była w odcinkach w Tygodniku Ilustrowanym w latach </a:t>
            </a:r>
            <a:r>
              <a:rPr lang="pl-PL" sz="2400" b="1" dirty="0" smtClean="0"/>
              <a:t>1902-1906. </a:t>
            </a:r>
            <a:r>
              <a:rPr lang="pl-PL" sz="2400" b="1" dirty="0"/>
              <a:t>W</a:t>
            </a:r>
            <a:r>
              <a:rPr lang="pl-PL" sz="2400" b="1" dirty="0" smtClean="0"/>
              <a:t>ydana została </a:t>
            </a:r>
            <a:r>
              <a:rPr lang="pl-PL" sz="2400" b="1" dirty="0"/>
              <a:t>w czterech tomach </a:t>
            </a:r>
            <a:r>
              <a:rPr lang="pl-PL" sz="2400" b="1" dirty="0" smtClean="0"/>
              <a:t>w latach 1904 - 1909 </a:t>
            </a:r>
            <a:r>
              <a:rPr lang="pl-PL" sz="2400" b="1" dirty="0" smtClean="0"/>
              <a:t>roku. Reymont stworzył </a:t>
            </a:r>
            <a:r>
              <a:rPr lang="pl-PL" sz="2400" b="1" dirty="0"/>
              <a:t>w niej bogaty obraz łowickiej wsi: ludzi i przyrody</a:t>
            </a:r>
            <a:r>
              <a:rPr lang="pl-PL" sz="2400" b="1" dirty="0" smtClean="0"/>
              <a:t>. Bohaterem jest </a:t>
            </a:r>
            <a:r>
              <a:rPr lang="pl-PL" sz="2400" b="1" dirty="0" smtClean="0"/>
              <a:t>wiejska gromada, </a:t>
            </a:r>
            <a:r>
              <a:rPr lang="pl-PL" sz="2400" b="1" dirty="0" smtClean="0"/>
              <a:t>która </a:t>
            </a:r>
            <a:r>
              <a:rPr lang="pl-PL" sz="2400" b="1" dirty="0" smtClean="0"/>
              <a:t>składa </a:t>
            </a:r>
            <a:r>
              <a:rPr lang="pl-PL" sz="2400" b="1" dirty="0"/>
              <a:t>się z </a:t>
            </a:r>
            <a:r>
              <a:rPr lang="pl-PL" sz="2400" b="1" dirty="0" smtClean="0"/>
              <a:t>typowych </a:t>
            </a:r>
            <a:r>
              <a:rPr lang="pl-PL" sz="2400" b="1" dirty="0"/>
              <a:t>przedstawicieli społeczności: </a:t>
            </a: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>jest to dziedzic</a:t>
            </a:r>
            <a:r>
              <a:rPr lang="pl-PL" sz="2400" b="1" dirty="0"/>
              <a:t>, ksiądz, organista, </a:t>
            </a: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>młynarz</a:t>
            </a:r>
            <a:r>
              <a:rPr lang="pl-PL" sz="2400" b="1" dirty="0"/>
              <a:t>, bogaci </a:t>
            </a:r>
            <a:r>
              <a:rPr lang="pl-PL" sz="2400" b="1" dirty="0" smtClean="0"/>
              <a:t>gospodarze</a:t>
            </a:r>
            <a:br>
              <a:rPr lang="pl-PL" sz="2400" b="1" dirty="0" smtClean="0"/>
            </a:br>
            <a:r>
              <a:rPr lang="pl-PL" sz="2400" b="1" dirty="0" smtClean="0"/>
              <a:t> i żebracy.</a:t>
            </a:r>
          </a:p>
          <a:p>
            <a:endParaRPr lang="pl-PL" sz="2400" b="1" dirty="0"/>
          </a:p>
        </p:txBody>
      </p:sp>
      <p:pic>
        <p:nvPicPr>
          <p:cNvPr id="24578" name="Picture 2" descr="Władysław Reymont CHŁOPI książka podręcznik lektura. nie słownik Bydgoszcz  • OLX.p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3286124"/>
            <a:ext cx="2519089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Potężny hymn do życia | Co o „Chłopach” Reymonta pisała Akademia Szwedzka –  Zupełnie Inna Opowieś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357430"/>
            <a:ext cx="5514973" cy="3453822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1357290" y="714356"/>
            <a:ext cx="63579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/>
              <a:t>Za "Chłopów" Reymont otrzymał nagrodę Polskiej Akademii Umiejętności w 1917r .</a:t>
            </a:r>
            <a:br>
              <a:rPr lang="pl-PL" sz="2400" b="1" dirty="0" smtClean="0"/>
            </a:br>
            <a:r>
              <a:rPr lang="pl-PL" sz="2400" b="1" dirty="0" smtClean="0"/>
              <a:t> oraz nagrodę Nobla w 1924 r.</a:t>
            </a:r>
            <a:endParaRPr lang="pl-PL" sz="24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00034" y="357166"/>
            <a:ext cx="778674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FF0000"/>
                </a:solidFill>
              </a:rPr>
              <a:t>Rok 1974</a:t>
            </a:r>
          </a:p>
          <a:p>
            <a:pPr algn="ctr"/>
            <a:endParaRPr lang="pl-PL" sz="2400" b="1" dirty="0" smtClean="0">
              <a:solidFill>
                <a:srgbClr val="FF0000"/>
              </a:solidFill>
            </a:endParaRPr>
          </a:p>
          <a:p>
            <a:r>
              <a:rPr lang="pl-PL" sz="2400" b="1" dirty="0" smtClean="0"/>
              <a:t>Reymont </a:t>
            </a:r>
            <a:r>
              <a:rPr lang="pl-PL" sz="2400" b="1" dirty="0"/>
              <a:t>pracował nad </a:t>
            </a:r>
            <a:r>
              <a:rPr lang="pl-PL" sz="2400" b="1" dirty="0" smtClean="0"/>
              <a:t>tą wielką </a:t>
            </a:r>
            <a:r>
              <a:rPr lang="pl-PL" sz="2400" b="1" dirty="0"/>
              <a:t>trylogią </a:t>
            </a:r>
            <a:r>
              <a:rPr lang="pl-PL" sz="2400" b="1" dirty="0" smtClean="0"/>
              <a:t>historyczną w latach 1913 – 1918. Składa się ona z 3 tytułów "Ostatni </a:t>
            </a:r>
            <a:r>
              <a:rPr lang="pl-PL" sz="2400" b="1" dirty="0"/>
              <a:t>sejm Rzeczpospolitej", </a:t>
            </a:r>
            <a:r>
              <a:rPr lang="pl-PL" sz="2400" b="1" dirty="0" smtClean="0"/>
              <a:t>"</a:t>
            </a:r>
            <a:r>
              <a:rPr lang="pl-PL" sz="2400" b="1" dirty="0"/>
              <a:t>Nil </a:t>
            </a:r>
            <a:r>
              <a:rPr lang="pl-PL" sz="2400" b="1" dirty="0" err="1"/>
              <a:t>desperandum</a:t>
            </a:r>
            <a:r>
              <a:rPr lang="pl-PL" sz="2400" b="1" dirty="0"/>
              <a:t>", </a:t>
            </a:r>
            <a:r>
              <a:rPr lang="pl-PL" sz="2400" b="1" dirty="0" smtClean="0"/>
              <a:t>"Insurekcja„.</a:t>
            </a:r>
          </a:p>
          <a:p>
            <a:r>
              <a:rPr lang="pl-PL" sz="2400" b="1" dirty="0" smtClean="0"/>
              <a:t>Powieść jest </a:t>
            </a:r>
            <a:r>
              <a:rPr lang="pl-PL" sz="2400" b="1" dirty="0"/>
              <a:t>rodzajem wielkiego </a:t>
            </a:r>
            <a:r>
              <a:rPr lang="pl-PL" sz="2400" b="1" dirty="0" smtClean="0"/>
              <a:t>reportażu </a:t>
            </a:r>
            <a:r>
              <a:rPr lang="pl-PL" sz="2400" b="1" dirty="0"/>
              <a:t>historycznego okresu powstania kościuszkowskiego i analizą przyczyn jego klęski.</a:t>
            </a:r>
          </a:p>
        </p:txBody>
      </p:sp>
      <p:pic>
        <p:nvPicPr>
          <p:cNvPr id="23554" name="Picture 2" descr="Rok 1794&quot; Władysław Reymont I i II tom Opole • OLX.p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071810"/>
            <a:ext cx="4500594" cy="3375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928662" y="714356"/>
            <a:ext cx="75724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/>
              <a:t>Ziemię obiecaną" przeniósł na ekran Aleksander Hertz </a:t>
            </a:r>
            <a:r>
              <a:rPr lang="pl-PL" sz="2400" b="1" dirty="0" smtClean="0"/>
              <a:t> </a:t>
            </a:r>
            <a:br>
              <a:rPr lang="pl-PL" sz="2400" b="1" dirty="0" smtClean="0"/>
            </a:br>
            <a:r>
              <a:rPr lang="pl-PL" sz="2400" b="1" dirty="0" smtClean="0"/>
              <a:t>w 1927 r. , a </a:t>
            </a:r>
            <a:r>
              <a:rPr lang="pl-PL" sz="2400" b="1" dirty="0"/>
              <a:t>pół wieku </a:t>
            </a:r>
            <a:r>
              <a:rPr lang="pl-PL" sz="2400" b="1" dirty="0" smtClean="0"/>
              <a:t>później </a:t>
            </a:r>
            <a:r>
              <a:rPr lang="pl-PL" sz="2400" b="1" dirty="0" smtClean="0"/>
              <a:t>swoją ekranizację nakręcił</a:t>
            </a:r>
            <a:r>
              <a:rPr lang="pl-PL" sz="2400" b="1" dirty="0"/>
              <a:t> Andrzej </a:t>
            </a:r>
            <a:r>
              <a:rPr lang="pl-PL" sz="2400" b="1" dirty="0" smtClean="0"/>
              <a:t>Wajda.</a:t>
            </a:r>
          </a:p>
          <a:p>
            <a:endParaRPr lang="pl-PL" sz="2400" b="1" dirty="0" smtClean="0"/>
          </a:p>
          <a:p>
            <a:endParaRPr lang="pl-PL" sz="2400" b="1" dirty="0" smtClean="0"/>
          </a:p>
        </p:txBody>
      </p:sp>
      <p:pic>
        <p:nvPicPr>
          <p:cNvPr id="22530" name="Picture 2" descr="Ziemia Obiecana” wciąż zachwyca | Ziemia opowiedziana - Polityka.p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000240"/>
            <a:ext cx="4281435" cy="2752351"/>
          </a:xfrm>
          <a:prstGeom prst="rect">
            <a:avLst/>
          </a:prstGeom>
          <a:noFill/>
        </p:spPr>
      </p:pic>
      <p:pic>
        <p:nvPicPr>
          <p:cNvPr id="22532" name="Picture 4" descr="Ziemia obiecana | Kino Muranó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857628"/>
            <a:ext cx="4770998" cy="2857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71538" y="642918"/>
            <a:ext cx="74295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„</a:t>
            </a:r>
            <a:r>
              <a:rPr lang="pl-PL" sz="2400" b="1" dirty="0" smtClean="0"/>
              <a:t>Chłopów" wyreżyserował w 1922 roku Eugeniusz Modzelewski, z kolei Jan </a:t>
            </a:r>
            <a:r>
              <a:rPr lang="pl-PL" sz="2400" b="1" dirty="0" err="1" smtClean="0"/>
              <a:t>Rybkowski</a:t>
            </a:r>
            <a:r>
              <a:rPr lang="pl-PL" sz="2400" b="1" dirty="0" smtClean="0"/>
              <a:t> na podstawie tej powieści nakręcił serial telewizyjny </a:t>
            </a:r>
            <a:br>
              <a:rPr lang="pl-PL" sz="2400" b="1" dirty="0" smtClean="0"/>
            </a:br>
            <a:r>
              <a:rPr lang="pl-PL" sz="2400" b="1" dirty="0" smtClean="0"/>
              <a:t>w 1973 roku (13 odcinków), </a:t>
            </a:r>
          </a:p>
        </p:txBody>
      </p:sp>
      <p:pic>
        <p:nvPicPr>
          <p:cNvPr id="33794" name="Picture 2" descr="Chłopi (1973) - Telemagazyn.p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285992"/>
            <a:ext cx="5667348" cy="38481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85786" y="714356"/>
            <a:ext cx="7715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/>
              <a:t>W 1986 roku Jerzy Sztwiertnia nakręcił serial według "Komediantki" (9 odcinków).</a:t>
            </a:r>
            <a:endParaRPr lang="pl-PL" sz="2400" b="1" dirty="0"/>
          </a:p>
        </p:txBody>
      </p:sp>
      <p:sp>
        <p:nvSpPr>
          <p:cNvPr id="32770" name="AutoShape 2" descr="Komediant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2772" name="AutoShape 4" descr="Komediant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2774" name="Picture 6" descr="Komediantka, odc. 9-ost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3116"/>
            <a:ext cx="3649972" cy="2428892"/>
          </a:xfrm>
          <a:prstGeom prst="rect">
            <a:avLst/>
          </a:prstGeom>
          <a:noFill/>
        </p:spPr>
      </p:pic>
      <p:sp>
        <p:nvSpPr>
          <p:cNvPr id="32776" name="AutoShape 8" descr="Komediant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2778" name="AutoShape 10" descr="Komediant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2780" name="Picture 12" descr="Komediantka (TV Mini-Series 1988– ) - IMD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357298"/>
            <a:ext cx="2786082" cy="52986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4000528"/>
          </a:xfrm>
        </p:spPr>
        <p:txBody>
          <a:bodyPr>
            <a:normAutofit/>
          </a:bodyPr>
          <a:lstStyle/>
          <a:p>
            <a:pPr algn="l"/>
            <a:r>
              <a:rPr lang="pl-PL" sz="2400" b="1" dirty="0" smtClean="0"/>
              <a:t>W. S. Reymont urodził się w 1867 r. w Kobielach Wielkich.</a:t>
            </a:r>
            <a:br>
              <a:rPr lang="pl-PL" sz="2400" b="1" dirty="0" smtClean="0"/>
            </a:b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>Jego </a:t>
            </a:r>
            <a:r>
              <a:rPr lang="pl-PL" sz="2400" b="1" dirty="0" smtClean="0"/>
              <a:t>ojciec - Józef </a:t>
            </a:r>
            <a:r>
              <a:rPr lang="pl-PL" sz="2400" b="1" dirty="0" err="1"/>
              <a:t>Rejment</a:t>
            </a:r>
            <a:r>
              <a:rPr lang="pl-PL" sz="2400" b="1" dirty="0"/>
              <a:t>, </a:t>
            </a:r>
            <a:r>
              <a:rPr lang="pl-PL" sz="2400" b="1" dirty="0" smtClean="0"/>
              <a:t>miał </a:t>
            </a:r>
            <a:r>
              <a:rPr lang="pl-PL" sz="2400" b="1" dirty="0"/>
              <a:t>wykształcenie muzyczne </a:t>
            </a: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>i </a:t>
            </a:r>
            <a:r>
              <a:rPr lang="pl-PL" sz="2400" b="1" dirty="0"/>
              <a:t>w tuszyńskiej parafii pełnił obowiązki </a:t>
            </a:r>
            <a:r>
              <a:rPr lang="pl-PL" sz="2400" b="1" dirty="0" smtClean="0"/>
              <a:t>organisty.</a:t>
            </a:r>
            <a:br>
              <a:rPr lang="pl-PL" sz="2400" b="1" dirty="0" smtClean="0"/>
            </a:b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> Matka</a:t>
            </a:r>
            <a:r>
              <a:rPr lang="pl-PL" sz="2400" b="1" dirty="0"/>
              <a:t>, Antonina z </a:t>
            </a:r>
            <a:r>
              <a:rPr lang="pl-PL" sz="2400" b="1" dirty="0" smtClean="0"/>
              <a:t>Kupczyńskich wywodziła </a:t>
            </a:r>
            <a:r>
              <a:rPr lang="pl-PL" sz="2400" b="1" dirty="0"/>
              <a:t>się ze zubożałej szlachty </a:t>
            </a:r>
            <a:r>
              <a:rPr lang="pl-PL" sz="2400" b="1" dirty="0" smtClean="0"/>
              <a:t>krakowskiej. </a:t>
            </a:r>
            <a:endParaRPr lang="pl-PL" sz="2400" b="1" dirty="0"/>
          </a:p>
        </p:txBody>
      </p:sp>
      <p:pic>
        <p:nvPicPr>
          <p:cNvPr id="19458" name="Picture 2" descr="Mapa lokalizacyjna gminy Kobiele Wielk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3562245"/>
            <a:ext cx="4286280" cy="32957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785786" y="857232"/>
            <a:ext cx="77867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/>
              <a:t>W jego dawnym majątku w Kołaczkowie znajduje się obecnie Muzeum Reymontowskie. Wiele </a:t>
            </a:r>
            <a:r>
              <a:rPr lang="pl-PL" sz="2400" b="1" dirty="0" smtClean="0"/>
              <a:t>pamiątek </a:t>
            </a:r>
            <a:r>
              <a:rPr lang="pl-PL" sz="2400" b="1" dirty="0" smtClean="0"/>
              <a:t>związanych z W. S. Reymontem można też zobaczyć </a:t>
            </a:r>
            <a:br>
              <a:rPr lang="pl-PL" sz="2400" b="1" dirty="0" smtClean="0"/>
            </a:br>
            <a:r>
              <a:rPr lang="pl-PL" sz="2400" b="1" dirty="0" smtClean="0"/>
              <a:t>w Lipcach Reymontowskich.</a:t>
            </a:r>
            <a:endParaRPr lang="pl-PL" sz="2400" b="1" dirty="0"/>
          </a:p>
        </p:txBody>
      </p:sp>
      <p:pic>
        <p:nvPicPr>
          <p:cNvPr id="31746" name="Picture 2" descr="90-lecie nagrody Nobla. Kolekcja Jerzego Murgrabiego [GALERIA] -  tygodnikits.p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571744"/>
            <a:ext cx="4081541" cy="3338492"/>
          </a:xfrm>
          <a:prstGeom prst="rect">
            <a:avLst/>
          </a:prstGeom>
          <a:noFill/>
        </p:spPr>
      </p:pic>
      <p:pic>
        <p:nvPicPr>
          <p:cNvPr id="31748" name="Picture 4" descr="Galeria Staroci i Pamiątek Regionalnych w Lipcach Reymontowskich (Łódzkie).  „Chłopi” Reymonta to była obowiązkowa lektura niemieckich żołnierz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857628"/>
            <a:ext cx="3420709" cy="25622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85786" y="500042"/>
            <a:ext cx="714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Władysław Stanisław Reymont jest patronem naszej szkoły od maja 1960 r. </a:t>
            </a:r>
          </a:p>
          <a:p>
            <a:endParaRPr lang="pl-PL" sz="2400" b="1" dirty="0" smtClean="0"/>
          </a:p>
          <a:p>
            <a:endParaRPr lang="pl-PL" dirty="0"/>
          </a:p>
        </p:txBody>
      </p:sp>
      <p:pic>
        <p:nvPicPr>
          <p:cNvPr id="1026" name="Picture 2" descr="Szkoła Podstawowa Rokiciny-Kolonia ul. Sienkiewicza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00174"/>
            <a:ext cx="7000924" cy="41841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500034" y="428605"/>
            <a:ext cx="814393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Rodzice </a:t>
            </a:r>
            <a:r>
              <a:rPr lang="pl-PL" sz="2400" b="1" dirty="0"/>
              <a:t>chcieli, </a:t>
            </a:r>
            <a:r>
              <a:rPr lang="pl-PL" sz="2400" b="1" dirty="0" smtClean="0"/>
              <a:t>aby Władysław  </a:t>
            </a:r>
            <a:r>
              <a:rPr lang="pl-PL" sz="2400" b="1" dirty="0"/>
              <a:t>został organistą. </a:t>
            </a:r>
            <a:r>
              <a:rPr lang="pl-PL" sz="2400" b="1" dirty="0" smtClean="0"/>
              <a:t>On jednak odmówił </a:t>
            </a:r>
            <a:r>
              <a:rPr lang="pl-PL" sz="2400" b="1" dirty="0"/>
              <a:t>uczęszczania do </a:t>
            </a:r>
            <a:r>
              <a:rPr lang="pl-PL" sz="2400" b="1" dirty="0" smtClean="0"/>
              <a:t>szkół.</a:t>
            </a:r>
          </a:p>
          <a:p>
            <a:r>
              <a:rPr lang="pl-PL" sz="2400" b="1" dirty="0" smtClean="0"/>
              <a:t>Ostatecznie ukończył </a:t>
            </a:r>
            <a:r>
              <a:rPr lang="pl-PL" sz="2400" b="1" dirty="0"/>
              <a:t>Warszawską Szkołę </a:t>
            </a:r>
            <a:r>
              <a:rPr lang="pl-PL" sz="2400" b="1" dirty="0" smtClean="0"/>
              <a:t>Niedzielno-Rzemieślniczą,  a w  </a:t>
            </a:r>
            <a:r>
              <a:rPr lang="pl-PL" sz="2400" b="1" dirty="0"/>
              <a:t>latach 1880–1884 uczył się zawodu krawieckiego w </a:t>
            </a:r>
            <a:r>
              <a:rPr lang="pl-PL" sz="2400" b="1" dirty="0" smtClean="0"/>
              <a:t>Warszawie.</a:t>
            </a:r>
          </a:p>
          <a:p>
            <a:endParaRPr lang="pl-PL" sz="2400" b="1" dirty="0" smtClean="0"/>
          </a:p>
          <a:p>
            <a:r>
              <a:rPr lang="pl-PL" sz="2400" b="1" dirty="0" smtClean="0"/>
              <a:t>W </a:t>
            </a:r>
            <a:r>
              <a:rPr lang="pl-PL" sz="2400" b="1" dirty="0"/>
              <a:t>okresie 1884–1888 </a:t>
            </a: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>był </a:t>
            </a:r>
            <a:r>
              <a:rPr lang="pl-PL" sz="2400" b="1" dirty="0"/>
              <a:t>aktorem w </a:t>
            </a:r>
            <a:r>
              <a:rPr lang="pl-PL" sz="2400" b="1" dirty="0" smtClean="0"/>
              <a:t>wędrownych </a:t>
            </a:r>
            <a:br>
              <a:rPr lang="pl-PL" sz="2400" b="1" dirty="0" smtClean="0"/>
            </a:br>
            <a:r>
              <a:rPr lang="pl-PL" sz="2400" b="1" dirty="0" smtClean="0"/>
              <a:t>grupach </a:t>
            </a:r>
            <a:r>
              <a:rPr lang="pl-PL" sz="2400" b="1" dirty="0" smtClean="0"/>
              <a:t>teatralnych.</a:t>
            </a: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>Następnie </a:t>
            </a:r>
            <a:r>
              <a:rPr lang="pl-PL" sz="2400" b="1" dirty="0"/>
              <a:t>w latach </a:t>
            </a:r>
            <a:r>
              <a:rPr lang="pl-PL" sz="2400" b="1" dirty="0" smtClean="0"/>
              <a:t>1888–1893</a:t>
            </a:r>
            <a:br>
              <a:rPr lang="pl-PL" sz="2400" b="1" dirty="0" smtClean="0"/>
            </a:br>
            <a:r>
              <a:rPr lang="pl-PL" sz="2400" b="1" dirty="0" smtClean="0"/>
              <a:t> znalazł </a:t>
            </a:r>
            <a:r>
              <a:rPr lang="pl-PL" sz="2400" b="1" dirty="0"/>
              <a:t>zatrudnienie </a:t>
            </a:r>
            <a:r>
              <a:rPr lang="pl-PL" sz="2400" b="1" dirty="0" smtClean="0"/>
              <a:t>jako</a:t>
            </a:r>
            <a:br>
              <a:rPr lang="pl-PL" sz="2400" b="1" dirty="0" smtClean="0"/>
            </a:br>
            <a:r>
              <a:rPr lang="pl-PL" sz="2400" b="1" dirty="0" smtClean="0"/>
              <a:t> funkcjonariusz</a:t>
            </a:r>
            <a:r>
              <a:rPr lang="pl-PL" sz="2400" b="1" dirty="0"/>
              <a:t> </a:t>
            </a: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>Kolei </a:t>
            </a:r>
            <a:r>
              <a:rPr lang="pl-PL" sz="2400" b="1" dirty="0"/>
              <a:t>Warszawsko-Wiedeńskiej, </a:t>
            </a: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>pracując </a:t>
            </a:r>
            <a:r>
              <a:rPr lang="pl-PL" sz="2400" b="1" dirty="0"/>
              <a:t>m.in. </a:t>
            </a: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>w</a:t>
            </a:r>
            <a:r>
              <a:rPr lang="pl-PL" sz="2400" b="1" dirty="0"/>
              <a:t> Rogowie i Lipcach. </a:t>
            </a:r>
            <a:endParaRPr lang="pl-PL" sz="2400" b="1" dirty="0" smtClean="0"/>
          </a:p>
          <a:p>
            <a:endParaRPr lang="pl-PL" sz="2400" b="1" dirty="0" smtClean="0"/>
          </a:p>
        </p:txBody>
      </p:sp>
      <p:pic>
        <p:nvPicPr>
          <p:cNvPr id="9218" name="Picture 2" descr="Lipce Reymontowskie – Wikipedia, wolna encyklope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000372"/>
            <a:ext cx="4429124" cy="34826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5440378"/>
          </a:xfrm>
        </p:spPr>
        <p:txBody>
          <a:bodyPr>
            <a:noAutofit/>
          </a:bodyPr>
          <a:lstStyle/>
          <a:p>
            <a:pPr algn="l"/>
            <a:r>
              <a:rPr lang="pl-PL" sz="2400" b="1" dirty="0" smtClean="0"/>
              <a:t>Z twórczości literackiej utrzymywał się od 1894, kiedy przeniósł się do Warszawy, jednak swoje pierwsze wiersze pisał już </a:t>
            </a:r>
            <a:br>
              <a:rPr lang="pl-PL" sz="2400" b="1" dirty="0" smtClean="0"/>
            </a:br>
            <a:r>
              <a:rPr lang="pl-PL" sz="2400" b="1" dirty="0" smtClean="0"/>
              <a:t>w 1882.</a:t>
            </a:r>
            <a:br>
              <a:rPr lang="pl-PL" sz="2400" b="1" dirty="0" smtClean="0"/>
            </a:br>
            <a:r>
              <a:rPr lang="pl-PL" sz="2400" b="1" dirty="0"/>
              <a:t/>
            </a:r>
            <a:br>
              <a:rPr lang="pl-PL" sz="2400" b="1" dirty="0"/>
            </a:br>
            <a:r>
              <a:rPr lang="pl-PL" sz="2400" dirty="0"/>
              <a:t> </a:t>
            </a:r>
            <a:r>
              <a:rPr lang="pl-PL" sz="2400" b="1" dirty="0"/>
              <a:t>13 lipca 1900 Reymont uległ wypadkowi kolejowemu. Trafił do szpitala </a:t>
            </a:r>
            <a:r>
              <a:rPr lang="pl-PL" sz="2400" b="1" dirty="0" smtClean="0"/>
              <a:t>a później uzyskała wysokie odszkodowanie, które pomogło </a:t>
            </a:r>
            <a:r>
              <a:rPr lang="pl-PL" sz="2400" b="1" dirty="0"/>
              <a:t>mu zdobyć niezależność finansową.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186766" cy="3214710"/>
          </a:xfrm>
        </p:spPr>
        <p:txBody>
          <a:bodyPr>
            <a:normAutofit/>
          </a:bodyPr>
          <a:lstStyle/>
          <a:p>
            <a:pPr algn="l"/>
            <a:r>
              <a:rPr lang="pl-PL" sz="2400" b="1" dirty="0"/>
              <a:t>Kiedy jego sytuacja materialna znacznie się poprawiła, dużo podróżował. W latach 90. XIX wieku odwiedził Londyn, Berlin, Włochy i Paryż. W Paryżu zawarł cenne znajomości literackie, m.in. ze Stanisławem Przybyszewskim, Stefanem Żeromskim </a:t>
            </a:r>
            <a:r>
              <a:rPr lang="pl-PL" sz="2400" b="1" dirty="0" smtClean="0"/>
              <a:t>czy</a:t>
            </a:r>
            <a:r>
              <a:rPr lang="pl-PL" sz="2400" b="1" dirty="0"/>
              <a:t> </a:t>
            </a:r>
            <a:r>
              <a:rPr lang="pl-PL" sz="2400" b="1" dirty="0" smtClean="0"/>
              <a:t>Zenonem </a:t>
            </a:r>
            <a:r>
              <a:rPr lang="pl-PL" sz="2400" b="1" dirty="0" smtClean="0"/>
              <a:t>Przesmyckim</a:t>
            </a:r>
            <a:r>
              <a:rPr lang="pl-PL" sz="2400" b="1" dirty="0"/>
              <a:t>. 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85786" y="1785926"/>
            <a:ext cx="41434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/>
              <a:t>W 1902 </a:t>
            </a:r>
            <a:r>
              <a:rPr lang="pl-PL" sz="2400" b="1" dirty="0"/>
              <a:t>w Krakowie ożenił się </a:t>
            </a: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>z Aurelią Szabłowską.</a:t>
            </a:r>
          </a:p>
          <a:p>
            <a:endParaRPr lang="pl-PL" sz="2400" b="1" dirty="0" smtClean="0"/>
          </a:p>
          <a:p>
            <a:r>
              <a:rPr lang="pl-PL" sz="2400" b="1" dirty="0"/>
              <a:t>Razem dużo podróżowali. </a:t>
            </a:r>
            <a:endParaRPr lang="pl-PL" sz="2400" b="1" dirty="0" smtClean="0"/>
          </a:p>
          <a:p>
            <a:endParaRPr lang="pl-PL" sz="2400" b="1" dirty="0"/>
          </a:p>
          <a:p>
            <a:r>
              <a:rPr lang="pl-PL" sz="2400" b="1" dirty="0" smtClean="0"/>
              <a:t>Rewolucję </a:t>
            </a:r>
            <a:r>
              <a:rPr lang="pl-PL" sz="2400" b="1" dirty="0"/>
              <a:t>1905 roku </a:t>
            </a: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>i </a:t>
            </a:r>
            <a:r>
              <a:rPr lang="pl-PL" sz="2400" b="1" dirty="0" err="1"/>
              <a:t>I</a:t>
            </a:r>
            <a:r>
              <a:rPr lang="pl-PL" sz="2400" b="1" dirty="0"/>
              <a:t> wojnę światową przeżyli </a:t>
            </a: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>w </a:t>
            </a:r>
            <a:r>
              <a:rPr lang="pl-PL" sz="2400" b="1" dirty="0"/>
              <a:t>Warszawie.</a:t>
            </a:r>
          </a:p>
        </p:txBody>
      </p:sp>
      <p:pic>
        <p:nvPicPr>
          <p:cNvPr id="6146" name="Picture 2" descr="Aurelia Reymont (Szatzsznajder ( v Szacsznajder )) (1871 - 1944) - Genealog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5" y="857232"/>
            <a:ext cx="3841755" cy="51863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57224" y="928670"/>
            <a:ext cx="75009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/>
              <a:t>W 1920 roku kupił majątek Kołaczkowo, ale gospodarowanie szło mu kiepsko, tym bardziej, że zły stan zdrowia zmuszał go do przebywania głównie na </a:t>
            </a:r>
            <a:r>
              <a:rPr lang="pl-PL" sz="2400" b="1" dirty="0" smtClean="0"/>
              <a:t>Riwierze.</a:t>
            </a:r>
            <a:endParaRPr lang="pl-PL" sz="2400" b="1" dirty="0"/>
          </a:p>
        </p:txBody>
      </p:sp>
      <p:pic>
        <p:nvPicPr>
          <p:cNvPr id="5122" name="Picture 2" descr="Ilustracj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571744"/>
            <a:ext cx="5286412" cy="3964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85786" y="785794"/>
            <a:ext cx="7715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 </a:t>
            </a:r>
            <a:r>
              <a:rPr lang="pl-PL" sz="2400" b="1" dirty="0"/>
              <a:t>Zmarł w 1925 roku. Pochowany został na Cmentarzu Powązkowskim, a jego serce  w Kościele Św. Krzyża.</a:t>
            </a:r>
          </a:p>
        </p:txBody>
      </p:sp>
      <p:pic>
        <p:nvPicPr>
          <p:cNvPr id="4098" name="Picture 2" descr="Grób Władysława Reymonta - Warszaw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071678"/>
            <a:ext cx="3107523" cy="4143364"/>
          </a:xfrm>
          <a:prstGeom prst="rect">
            <a:avLst/>
          </a:prstGeom>
          <a:noFill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2143116"/>
            <a:ext cx="2071702" cy="415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57224" y="1357298"/>
            <a:ext cx="70009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/>
              <a:t>Zaczął pisać jako urzędnik kolejowy, żeby zapełnić czymś pustkę </a:t>
            </a:r>
            <a:r>
              <a:rPr lang="pl-PL" sz="2400" b="1" dirty="0" smtClean="0"/>
              <a:t>życia zawodowego. </a:t>
            </a:r>
          </a:p>
          <a:p>
            <a:r>
              <a:rPr lang="pl-PL" sz="2400" b="1" dirty="0" smtClean="0"/>
              <a:t>Początkowo pisał wiersze </a:t>
            </a:r>
            <a:r>
              <a:rPr lang="pl-PL" sz="2400" b="1" dirty="0"/>
              <a:t>i zapiski z codzienności, później opowiadania i nowele</a:t>
            </a:r>
            <a:r>
              <a:rPr lang="pl-PL" sz="2400" b="1" dirty="0" smtClean="0"/>
              <a:t>.</a:t>
            </a:r>
          </a:p>
          <a:p>
            <a:r>
              <a:rPr lang="pl-PL" sz="2400" b="1" dirty="0" smtClean="0"/>
              <a:t> Pierwszą z nich pt. „Śmierć” wydał w 1892 r. </a:t>
            </a:r>
            <a:endParaRPr lang="pl-PL" sz="2400" b="1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571604" y="642918"/>
            <a:ext cx="5786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>
                <a:solidFill>
                  <a:srgbClr val="2616F6"/>
                </a:solidFill>
              </a:rPr>
              <a:t>Twórczość</a:t>
            </a:r>
            <a:endParaRPr lang="pl-PL" sz="4000" b="1" dirty="0">
              <a:solidFill>
                <a:srgbClr val="2616F6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714752"/>
            <a:ext cx="524827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327</Words>
  <Application>Microsoft Office PowerPoint</Application>
  <PresentationFormat>Pokaz na ekranie (4:3)</PresentationFormat>
  <Paragraphs>39</Paragraphs>
  <Slides>21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Motyw pakietu Office</vt:lpstr>
      <vt:lpstr>Władysław Stanisław Reymont</vt:lpstr>
      <vt:lpstr>W. S. Reymont urodził się w 1867 r. w Kobielach Wielkich.  Jego ojciec - Józef Rejment, miał wykształcenie muzyczne  i w tuszyńskiej parafii pełnił obowiązki organisty.   Matka, Antonina z Kupczyńskich wywodziła się ze zubożałej szlachty krakowskiej. </vt:lpstr>
      <vt:lpstr>Slajd 3</vt:lpstr>
      <vt:lpstr>Z twórczości literackiej utrzymywał się od 1894, kiedy przeniósł się do Warszawy, jednak swoje pierwsze wiersze pisał już  w 1882.   13 lipca 1900 Reymont uległ wypadkowi kolejowemu. Trafił do szpitala a później uzyskała wysokie odszkodowanie, które pomogło mu zdobyć niezależność finansową.</vt:lpstr>
      <vt:lpstr>Kiedy jego sytuacja materialna znacznie się poprawiła, dużo podróżował. W latach 90. XIX wieku odwiedził Londyn, Berlin, Włochy i Paryż. W Paryżu zawarł cenne znajomości literackie, m.in. ze Stanisławem Przybyszewskim, Stefanem Żeromskim czy Zenonem Przesmyckim. 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Władysław Stanisław Reymont</dc:title>
  <dc:creator>ZS Ujazd</dc:creator>
  <cp:lastModifiedBy>ZS Ujazd</cp:lastModifiedBy>
  <cp:revision>23</cp:revision>
  <dcterms:created xsi:type="dcterms:W3CDTF">2020-11-30T07:22:33Z</dcterms:created>
  <dcterms:modified xsi:type="dcterms:W3CDTF">2020-11-30T11:43:02Z</dcterms:modified>
</cp:coreProperties>
</file>